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99" r:id="rId4"/>
    <p:sldId id="300" r:id="rId5"/>
    <p:sldId id="301" r:id="rId6"/>
    <p:sldId id="303" r:id="rId7"/>
    <p:sldId id="305" r:id="rId8"/>
    <p:sldId id="302" r:id="rId9"/>
    <p:sldId id="329" r:id="rId10"/>
    <p:sldId id="306" r:id="rId11"/>
    <p:sldId id="307" r:id="rId12"/>
    <p:sldId id="319" r:id="rId13"/>
    <p:sldId id="325" r:id="rId14"/>
    <p:sldId id="316" r:id="rId15"/>
    <p:sldId id="314" r:id="rId16"/>
    <p:sldId id="317" r:id="rId17"/>
    <p:sldId id="318" r:id="rId18"/>
    <p:sldId id="338" r:id="rId19"/>
    <p:sldId id="339" r:id="rId20"/>
    <p:sldId id="340" r:id="rId21"/>
    <p:sldId id="341" r:id="rId22"/>
    <p:sldId id="310" r:id="rId23"/>
    <p:sldId id="326" r:id="rId24"/>
    <p:sldId id="322" r:id="rId25"/>
    <p:sldId id="311" r:id="rId26"/>
    <p:sldId id="328" r:id="rId27"/>
    <p:sldId id="312" r:id="rId28"/>
    <p:sldId id="313" r:id="rId29"/>
    <p:sldId id="321" r:id="rId30"/>
    <p:sldId id="336" r:id="rId31"/>
    <p:sldId id="308" r:id="rId32"/>
    <p:sldId id="320" r:id="rId33"/>
    <p:sldId id="323" r:id="rId34"/>
    <p:sldId id="334" r:id="rId35"/>
    <p:sldId id="324" r:id="rId36"/>
    <p:sldId id="342" r:id="rId37"/>
    <p:sldId id="343" r:id="rId38"/>
    <p:sldId id="344" r:id="rId39"/>
    <p:sldId id="335" r:id="rId40"/>
    <p:sldId id="330" r:id="rId41"/>
    <p:sldId id="331" r:id="rId42"/>
    <p:sldId id="332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799"/>
  </p:normalViewPr>
  <p:slideViewPr>
    <p:cSldViewPr snapToGrid="0" snapToObjects="1">
      <p:cViewPr>
        <p:scale>
          <a:sx n="59" d="100"/>
          <a:sy n="59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7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 unique language </a:t>
            </a:r>
            <a:r>
              <a:rPr lang="mr-IN" dirty="0" smtClean="0"/>
              <a:t>–</a:t>
            </a:r>
            <a:r>
              <a:rPr lang="en-US" baseline="0" dirty="0" smtClean="0"/>
              <a:t> no other communication system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shape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1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7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10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2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0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1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3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Relationship Id="rId3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6.ti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brandscience/SSoL_2018" TargetMode="External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544286" y="3198177"/>
            <a:ext cx="1182911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>
                <a:sym typeface="CMU Serif"/>
              </a:rPr>
              <a:t>Experimental </a:t>
            </a:r>
            <a:r>
              <a:rPr lang="en-US" dirty="0" err="1">
                <a:sym typeface="CMU Serif"/>
              </a:rPr>
              <a:t>diachronics</a:t>
            </a:r>
            <a:r>
              <a:rPr lang="en-US" dirty="0">
                <a:sym typeface="CMU Serif"/>
              </a:rPr>
              <a:t>: Investigating language change and evolution in the </a:t>
            </a:r>
            <a:r>
              <a:rPr lang="en-US" dirty="0" smtClean="0">
                <a:sym typeface="CMU Serif"/>
              </a:rPr>
              <a:t>lab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2" y="6895447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3" y="7212787"/>
            <a:ext cx="2904145" cy="124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10" y="2946705"/>
            <a:ext cx="10568183" cy="4394690"/>
          </a:xfrm>
          <a:prstGeom prst="rect">
            <a:avLst/>
          </a:prstGeom>
        </p:spPr>
      </p:pic>
      <p:sp>
        <p:nvSpPr>
          <p:cNvPr id="27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32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95" y="3676962"/>
            <a:ext cx="12262759" cy="2656931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2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2360138"/>
            <a:ext cx="12013906" cy="57060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6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5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8 5 0 3 7 6 2 4 9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60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0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1 2 3 4 5 6 7 8 9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icuetfsogrisoslimsncmhlou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293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093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change and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summerschooloflinguistics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864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4851" y="8482225"/>
            <a:ext cx="12181750" cy="417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0" y="3594417"/>
            <a:ext cx="11796321" cy="3099265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Arrival (2016)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80" y="2110936"/>
            <a:ext cx="4390427" cy="6206148"/>
          </a:xfrm>
          <a:prstGeom prst="rect">
            <a:avLst/>
          </a:prstGeom>
        </p:spPr>
      </p:pic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1" name="s1.f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45" y="4164395"/>
            <a:ext cx="1961424" cy="1858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364"/>
          <p:cNvSpPr/>
          <p:nvPr/>
        </p:nvSpPr>
        <p:spPr>
          <a:xfrm>
            <a:off x="1366914" y="6245110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gahemi</a:t>
            </a:r>
          </a:p>
        </p:txBody>
      </p:sp>
      <p:pic>
        <p:nvPicPr>
          <p:cNvPr id="43" name="s2.f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2" y="3977348"/>
            <a:ext cx="2204823" cy="223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3.f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18" y="3988293"/>
            <a:ext cx="2346550" cy="22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4.f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03474" y="3989142"/>
            <a:ext cx="2683035" cy="22267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368"/>
          <p:cNvSpPr/>
          <p:nvPr/>
        </p:nvSpPr>
        <p:spPr>
          <a:xfrm>
            <a:off x="4079080" y="6245110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47" name="Shape 369"/>
          <p:cNvSpPr/>
          <p:nvPr/>
        </p:nvSpPr>
        <p:spPr>
          <a:xfrm>
            <a:off x="6894551" y="6227551"/>
            <a:ext cx="9770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kilonu</a:t>
            </a:r>
          </a:p>
        </p:txBody>
      </p:sp>
      <p:sp>
        <p:nvSpPr>
          <p:cNvPr id="48" name="Shape 370"/>
          <p:cNvSpPr/>
          <p:nvPr/>
        </p:nvSpPr>
        <p:spPr>
          <a:xfrm>
            <a:off x="9860136" y="6227551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1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55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115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56279" y="8490887"/>
            <a:ext cx="12320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253" y="2226023"/>
            <a:ext cx="29442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8"/>
          </a:xfrm>
          <a:prstGeom prst="rect">
            <a:avLst/>
          </a:prstGeom>
        </p:spPr>
      </p:pic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490886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62" y="2233569"/>
            <a:ext cx="34970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7"/>
          </a:xfrm>
          <a:prstGeom prst="rect">
            <a:avLst/>
          </a:prstGeom>
        </p:spPr>
      </p:pic>
      <p:sp>
        <p:nvSpPr>
          <p:cNvPr id="2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64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65097" y="8496167"/>
            <a:ext cx="123115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Fehér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56279" y="2966224"/>
            <a:ext cx="6156624" cy="399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750116" y="2966224"/>
            <a:ext cx="6156624" cy="3992135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68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Claidière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55412"/>
          <a:stretch/>
        </p:blipFill>
        <p:spPr>
          <a:xfrm>
            <a:off x="626937" y="2597432"/>
            <a:ext cx="11506914" cy="5640558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99381"/>
            <a:ext cx="12981998" cy="49787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Croft (2000, p.4)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956" y="2114550"/>
            <a:ext cx="6639007" cy="63676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25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Darwin (1837)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CMU Serif Roman" charset="0"/>
              <a:ea typeface="CMU Serif Roman" charset="0"/>
              <a:cs typeface="CMU Serif Roman" charset="0"/>
              <a:sym typeface="Helvetica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7737" y="3023664"/>
            <a:ext cx="2563078" cy="413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37"/>
          <p:cNvSpPr/>
          <p:nvPr/>
        </p:nvSpPr>
        <p:spPr>
          <a:xfrm>
            <a:off x="1873605" y="5416569"/>
            <a:ext cx="1204132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27" name="Shape 338"/>
          <p:cNvSpPr/>
          <p:nvPr/>
        </p:nvSpPr>
        <p:spPr>
          <a:xfrm>
            <a:off x="224261" y="3939992"/>
            <a:ext cx="14290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mamá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866" r="17175"/>
          <a:stretch/>
        </p:blipFill>
        <p:spPr>
          <a:xfrm>
            <a:off x="9690535" y="3853311"/>
            <a:ext cx="3088763" cy="3566160"/>
          </a:xfrm>
          <a:prstGeom prst="rect">
            <a:avLst/>
          </a:prstGeom>
        </p:spPr>
      </p:pic>
      <p:sp>
        <p:nvSpPr>
          <p:cNvPr id="39" name="Shape 337"/>
          <p:cNvSpPr/>
          <p:nvPr/>
        </p:nvSpPr>
        <p:spPr>
          <a:xfrm>
            <a:off x="8628382" y="5636391"/>
            <a:ext cx="1062153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40" name="Shape 338"/>
          <p:cNvSpPr/>
          <p:nvPr/>
        </p:nvSpPr>
        <p:spPr>
          <a:xfrm>
            <a:off x="6502402" y="4159814"/>
            <a:ext cx="190568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 smtClean="0">
                <a:latin typeface="Times"/>
                <a:ea typeface="Times"/>
                <a:cs typeface="Times"/>
                <a:sym typeface="Times"/>
              </a:rPr>
              <a:t>Πεταλούδα</a:t>
            </a:r>
            <a:endParaRPr lang="en-GB"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err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mariposa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6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3382561"/>
            <a:ext cx="11930104" cy="5277763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44330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Dukelow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(2017), Newberry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293" y="2071972"/>
            <a:ext cx="2462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endParaRPr lang="en-US" sz="2800" i="1" dirty="0" smtClean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08147" y="2052151"/>
            <a:ext cx="2854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2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7628" y="2054444"/>
            <a:ext cx="199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0879" y="2070727"/>
            <a:ext cx="241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19220" y="2071972"/>
            <a:ext cx="2414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40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5" name="çç">
            <a:hlinkClick r:id="rId5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5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96" y="3633396"/>
            <a:ext cx="5885661" cy="302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6921" y="3633395"/>
            <a:ext cx="4680347" cy="302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3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98" y="2086380"/>
            <a:ext cx="6335221" cy="6395845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64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4091"/>
          <a:stretch/>
        </p:blipFill>
        <p:spPr>
          <a:xfrm>
            <a:off x="2494721" y="2206663"/>
            <a:ext cx="8015358" cy="6816755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184188" y="2317679"/>
            <a:ext cx="5735822" cy="624088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49423"/>
              </p:ext>
            </p:extLst>
          </p:nvPr>
        </p:nvGraphicFramePr>
        <p:xfrm>
          <a:off x="6060557" y="2381118"/>
          <a:ext cx="6312843" cy="57323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4281"/>
                <a:gridCol w="2104281"/>
                <a:gridCol w="2104281"/>
              </a:tblGrid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4385599" y="2559007"/>
            <a:ext cx="1351530" cy="1619924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Rectangle 40"/>
          <p:cNvSpPr/>
          <p:nvPr/>
        </p:nvSpPr>
        <p:spPr>
          <a:xfrm>
            <a:off x="452995" y="2388211"/>
            <a:ext cx="12123605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Calculating the likelihood of replacement or adjustment (quantitatively)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MCMC sample of the characters in the language e.g. CVCVCV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Provides 10,000 new random ‘words’ from which we can generate an average </a:t>
            </a:r>
            <a:r>
              <a:rPr lang="en-GB" dirty="0" err="1" smtClean="0"/>
              <a:t>Levenshtein</a:t>
            </a:r>
            <a:r>
              <a:rPr lang="en-GB" dirty="0" smtClean="0"/>
              <a:t> distance when compared to the experimental stimuli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Replacement: </a:t>
            </a:r>
            <a:r>
              <a:rPr lang="en-GB" dirty="0" err="1" smtClean="0"/>
              <a:t>Levenshtein</a:t>
            </a:r>
            <a:r>
              <a:rPr lang="en-GB" dirty="0" smtClean="0"/>
              <a:t> distance &gt; 0.67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Adjustment: </a:t>
            </a:r>
            <a:r>
              <a:rPr lang="en-GB" dirty="0" err="1" smtClean="0"/>
              <a:t>Levenshtein</a:t>
            </a:r>
            <a:r>
              <a:rPr lang="en-GB" dirty="0" smtClean="0"/>
              <a:t> distance &lt; 0.67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558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80" y="2073854"/>
            <a:ext cx="5416920" cy="64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7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5" y="2055044"/>
            <a:ext cx="5736822" cy="65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81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75" y="1975609"/>
            <a:ext cx="7971054" cy="65847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089875" y="3360420"/>
            <a:ext cx="1354822" cy="32004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38"/>
          <p:cNvSpPr/>
          <p:nvPr/>
        </p:nvSpPr>
        <p:spPr>
          <a:xfrm>
            <a:off x="184189" y="2449354"/>
            <a:ext cx="1905686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Word length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767286" y="6425948"/>
            <a:ext cx="1392185" cy="752092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38"/>
          <p:cNvSpPr/>
          <p:nvPr/>
        </p:nvSpPr>
        <p:spPr>
          <a:xfrm>
            <a:off x="388882" y="6899693"/>
            <a:ext cx="253109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Age </a:t>
            </a: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of acquisition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098281" y="3372683"/>
            <a:ext cx="1188719" cy="477511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338"/>
          <p:cNvSpPr/>
          <p:nvPr/>
        </p:nvSpPr>
        <p:spPr>
          <a:xfrm>
            <a:off x="10487929" y="2757130"/>
            <a:ext cx="23352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Semantics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9710689" y="5964718"/>
            <a:ext cx="1010651" cy="46123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38"/>
          <p:cNvSpPr/>
          <p:nvPr/>
        </p:nvSpPr>
        <p:spPr>
          <a:xfrm>
            <a:off x="9945343" y="6706527"/>
            <a:ext cx="287781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Grammatical categories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3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722"/>
          <a:stretch/>
        </p:blipFill>
        <p:spPr>
          <a:xfrm>
            <a:off x="3409951" y="2076482"/>
            <a:ext cx="6730504" cy="64057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34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24221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Conclusions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have learnt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language change and evolution 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71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52996" y="4075907"/>
            <a:ext cx="12123605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7200" dirty="0" smtClean="0">
                <a:solidFill>
                  <a:srgbClr val="A61E03"/>
                </a:solidFill>
              </a:rPr>
              <a:t>Questions/    </a:t>
            </a:r>
            <a:r>
              <a:rPr lang="en-GB" sz="7200" dirty="0" smtClean="0">
                <a:solidFill>
                  <a:srgbClr val="A61E03"/>
                </a:solidFill>
              </a:rPr>
              <a:t>?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Slides available at: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GB" sz="4000" dirty="0" smtClean="0">
                <a:solidFill>
                  <a:schemeClr val="tx1"/>
                </a:solidFill>
                <a:hlinkClick r:id="rId3"/>
              </a:rPr>
              <a:t>github.com/jamesbrandscience/SSoL_2018</a:t>
            </a:r>
            <a:endParaRPr lang="en-GB" sz="40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998" y="4075907"/>
            <a:ext cx="1173747" cy="1173747"/>
          </a:xfrm>
          <a:prstGeom prst="rect">
            <a:avLst/>
          </a:prstGeom>
        </p:spPr>
      </p:pic>
      <p:sp>
        <p:nvSpPr>
          <p:cNvPr id="27" name="Shape 51"/>
          <p:cNvSpPr txBox="1"/>
          <p:nvPr/>
        </p:nvSpPr>
        <p:spPr>
          <a:xfrm>
            <a:off x="174243" y="8249860"/>
            <a:ext cx="124023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j.brand@lancaster.ac.uk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0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224261" y="2382161"/>
            <a:ext cx="12123605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Croft, W. (2000). </a:t>
            </a:r>
            <a:r>
              <a:rPr lang="en-US" sz="2000" i="1" dirty="0">
                <a:sym typeface="CMU Serif"/>
              </a:rPr>
              <a:t>Explaining language change: An evolutionary approach</a:t>
            </a:r>
            <a:r>
              <a:rPr lang="en-US" sz="2000" dirty="0">
                <a:sym typeface="CMU Serif"/>
              </a:rPr>
              <a:t>. Pearson Education.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smtClean="0">
                <a:sym typeface="CMU Serif"/>
              </a:rPr>
              <a:t>Christiansen</a:t>
            </a:r>
            <a:r>
              <a:rPr lang="en-US" sz="2000" dirty="0">
                <a:sym typeface="CMU Serif"/>
              </a:rPr>
              <a:t>, M. H., &amp; Kirby, S. (Eds.). (2003). </a:t>
            </a:r>
            <a:r>
              <a:rPr lang="en-US" sz="2000" i="1" dirty="0">
                <a:sym typeface="CMU Serif"/>
              </a:rPr>
              <a:t>Language evolution</a:t>
            </a:r>
            <a:r>
              <a:rPr lang="en-US" sz="2000" dirty="0">
                <a:sym typeface="CMU Serif"/>
              </a:rPr>
              <a:t>. OUP Oxford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Christiansen, M. H., &amp; </a:t>
            </a:r>
            <a:r>
              <a:rPr lang="en-US" sz="2000" dirty="0" err="1">
                <a:sym typeface="CMU Serif"/>
              </a:rPr>
              <a:t>Chater</a:t>
            </a:r>
            <a:r>
              <a:rPr lang="en-US" sz="2000" dirty="0">
                <a:sym typeface="CMU Serif"/>
              </a:rPr>
              <a:t>, N. (2008). Language as shaped by the brain. </a:t>
            </a:r>
            <a:r>
              <a:rPr lang="en-US" sz="2000" i="1" dirty="0">
                <a:sym typeface="CMU Serif"/>
              </a:rPr>
              <a:t>Behavioral and brain sciences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31</a:t>
            </a:r>
            <a:r>
              <a:rPr lang="en-US" sz="2000" dirty="0">
                <a:sym typeface="CMU Serif"/>
              </a:rPr>
              <a:t>(5), 489-509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Darwin, C. (1888). </a:t>
            </a:r>
            <a:r>
              <a:rPr lang="en-US" sz="2000" i="1" dirty="0">
                <a:sym typeface="CMU Serif"/>
              </a:rPr>
              <a:t>The descent of man and selection in relation to sex</a:t>
            </a:r>
            <a:r>
              <a:rPr lang="en-US" sz="2000" dirty="0">
                <a:sym typeface="CMU Serif"/>
              </a:rPr>
              <a:t> (Vol. 1). Murray.</a:t>
            </a:r>
            <a:endParaRPr lang="en-US" sz="2000" dirty="0" smtClean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Fehér</a:t>
            </a:r>
            <a:r>
              <a:rPr lang="en-US" sz="2000" dirty="0">
                <a:sym typeface="CMU Serif"/>
              </a:rPr>
              <a:t>, O., </a:t>
            </a:r>
            <a:r>
              <a:rPr lang="en-US" sz="2000" dirty="0" err="1">
                <a:sym typeface="CMU Serif"/>
              </a:rPr>
              <a:t>Ljubičić</a:t>
            </a:r>
            <a:r>
              <a:rPr lang="en-US" sz="2000" dirty="0">
                <a:sym typeface="CMU Serif"/>
              </a:rPr>
              <a:t>, I., Suzuki, K., </a:t>
            </a:r>
            <a:r>
              <a:rPr lang="en-US" sz="2000" dirty="0" err="1">
                <a:sym typeface="CMU Serif"/>
              </a:rPr>
              <a:t>Okanoya</a:t>
            </a:r>
            <a:r>
              <a:rPr lang="en-US" sz="2000" dirty="0">
                <a:sym typeface="CMU Serif"/>
              </a:rPr>
              <a:t>, K., &amp; </a:t>
            </a:r>
            <a:r>
              <a:rPr lang="en-US" sz="2000" dirty="0" err="1">
                <a:sym typeface="CMU Serif"/>
              </a:rPr>
              <a:t>Tchernichovski</a:t>
            </a:r>
            <a:r>
              <a:rPr lang="en-US" sz="2000" dirty="0">
                <a:sym typeface="CMU Serif"/>
              </a:rPr>
              <a:t>, O. (2017). Statistical learning in songbirds: from self-tutoring to song culture. </a:t>
            </a:r>
            <a:r>
              <a:rPr lang="en-US" sz="2000" i="1" dirty="0">
                <a:sym typeface="CMU Serif"/>
              </a:rPr>
              <a:t>Phil. Trans. R. Soc. B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372</a:t>
            </a:r>
            <a:r>
              <a:rPr lang="en-US" sz="2000" dirty="0">
                <a:sym typeface="CMU Serif"/>
              </a:rPr>
              <a:t>(1711), 20160053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Kirby, S., </a:t>
            </a:r>
            <a:r>
              <a:rPr lang="en-US" sz="2000" dirty="0" err="1">
                <a:sym typeface="CMU Serif"/>
              </a:rPr>
              <a:t>Tamariz</a:t>
            </a:r>
            <a:r>
              <a:rPr lang="en-US" sz="2000" dirty="0">
                <a:sym typeface="CMU Serif"/>
              </a:rPr>
              <a:t>, M., Cornish, H., &amp; Smith, K. (2015). Compression and communication in the cultural evolution of linguistic structure. </a:t>
            </a:r>
            <a:r>
              <a:rPr lang="en-US" sz="2000" i="1" dirty="0">
                <a:sym typeface="CMU Serif"/>
              </a:rPr>
              <a:t>Cognition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141</a:t>
            </a:r>
            <a:r>
              <a:rPr lang="en-US" sz="2000" dirty="0">
                <a:sym typeface="CMU Serif"/>
              </a:rPr>
              <a:t>, 87-102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Pagel</a:t>
            </a:r>
            <a:r>
              <a:rPr lang="en-US" sz="2000" dirty="0">
                <a:sym typeface="CMU Serif"/>
              </a:rPr>
              <a:t>, M., Atkinson, Q. D., &amp; Meade, A. (2007). Frequency of word-use predicts rates of lexical evolution throughout Indo-European history. </a:t>
            </a:r>
            <a:r>
              <a:rPr lang="en-US" sz="2000" i="1" dirty="0">
                <a:sym typeface="CMU Serif"/>
              </a:rPr>
              <a:t>Nature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449</a:t>
            </a:r>
            <a:r>
              <a:rPr lang="en-US" sz="2000" dirty="0">
                <a:sym typeface="CMU Serif"/>
              </a:rPr>
              <a:t>(7163), 717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000" dirty="0">
              <a:solidFill>
                <a:srgbClr val="A61E03"/>
              </a:solidFill>
            </a:endParaRPr>
          </a:p>
        </p:txBody>
      </p:sp>
      <p:sp>
        <p:nvSpPr>
          <p:cNvPr id="7" name="Shape 56"/>
          <p:cNvSpPr txBox="1"/>
          <p:nvPr/>
        </p:nvSpPr>
        <p:spPr>
          <a:xfrm>
            <a:off x="224261" y="1164674"/>
            <a:ext cx="32092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Further 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93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88" y="2095500"/>
            <a:ext cx="7793144" cy="6386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2010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53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www.nytimes.com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/2007/11/01/science/01chimp.html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683"/>
          <a:stretch/>
        </p:blipFill>
        <p:spPr>
          <a:xfrm>
            <a:off x="2149056" y="2151133"/>
            <a:ext cx="8694808" cy="6331092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0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6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92" y="2210352"/>
            <a:ext cx="8054708" cy="6105988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Rise of the Planet of the Apes (2011)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6" y="2998163"/>
            <a:ext cx="12601722" cy="515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16" y="4741612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$%£#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8660" y="3955510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*grunt*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0252" y="3648065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Comic Sans MS" charset="0"/>
                <a:ea typeface="Comic Sans MS" charset="0"/>
                <a:cs typeface="Comic Sans MS" charset="0"/>
              </a:rPr>
              <a:t>aaaaaa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147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r>
              <a:rPr kumimoji="0" lang="en-US" sz="2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0372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Comic Sans MS" charset="0"/>
                <a:ea typeface="Comic Sans MS" charset="0"/>
                <a:cs typeface="Comic Sans MS" charset="0"/>
              </a:rPr>
              <a:t>lol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267" y="3118156"/>
            <a:ext cx="923522" cy="923522"/>
          </a:xfrm>
          <a:prstGeom prst="rect">
            <a:avLst/>
          </a:prstGeom>
        </p:spPr>
      </p:pic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3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2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44" name="TextBox 43"/>
          <p:cNvSpPr txBox="1"/>
          <p:nvPr/>
        </p:nvSpPr>
        <p:spPr>
          <a:xfrm>
            <a:off x="184189" y="8569632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940417" y="2198914"/>
            <a:ext cx="6854804" cy="2480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5" y="4679912"/>
            <a:ext cx="11075655" cy="3610025"/>
          </a:xfrm>
          <a:prstGeom prst="rect">
            <a:avLst/>
          </a:prstGeom>
        </p:spPr>
      </p:pic>
      <p:sp>
        <p:nvSpPr>
          <p:cNvPr id="45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7543" y="7369501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>
            <a:off x="1528811" y="7827212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>
            <a:off x="1567543" y="8301462"/>
            <a:ext cx="7794171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/>
          <p:cNvSpPr/>
          <p:nvPr/>
        </p:nvSpPr>
        <p:spPr>
          <a:xfrm>
            <a:off x="1399345" y="3026229"/>
            <a:ext cx="5143954" cy="1175657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4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4319</TotalTime>
  <Words>1023</Words>
  <Application>Microsoft Macintosh PowerPoint</Application>
  <PresentationFormat>Custom</PresentationFormat>
  <Paragraphs>337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Calibri</vt:lpstr>
      <vt:lpstr>CMU Serif</vt:lpstr>
      <vt:lpstr>CMU Serif Roman</vt:lpstr>
      <vt:lpstr>Comic Sans MS</vt:lpstr>
      <vt:lpstr>Courier</vt:lpstr>
      <vt:lpstr>Helvetica</vt:lpstr>
      <vt:lpstr>Helvetica Light</vt:lpstr>
      <vt:lpstr>Helvetica Neue</vt:lpstr>
      <vt:lpstr>Times</vt:lpstr>
      <vt:lpstr>Wingdings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115</cp:revision>
  <cp:lastPrinted>2018-08-18T08:52:46Z</cp:lastPrinted>
  <dcterms:modified xsi:type="dcterms:W3CDTF">2018-08-18T08:59:41Z</dcterms:modified>
</cp:coreProperties>
</file>